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90" r:id="rId6"/>
    <p:sldId id="274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82" r:id="rId23"/>
    <p:sldId id="280" r:id="rId24"/>
    <p:sldId id="281" r:id="rId25"/>
    <p:sldId id="276" r:id="rId26"/>
    <p:sldId id="291" r:id="rId27"/>
    <p:sldId id="283" r:id="rId28"/>
    <p:sldId id="277" r:id="rId29"/>
    <p:sldId id="278" r:id="rId30"/>
    <p:sldId id="279" r:id="rId31"/>
    <p:sldId id="284" r:id="rId32"/>
    <p:sldId id="286" r:id="rId33"/>
    <p:sldId id="287" r:id="rId34"/>
    <p:sldId id="288" r:id="rId35"/>
    <p:sldId id="289" r:id="rId36"/>
    <p:sldId id="257" r:id="rId37"/>
  </p:sldIdLst>
  <p:sldSz cx="111601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12" y="114"/>
      </p:cViewPr>
      <p:guideLst>
        <p:guide orient="horz" pos="2160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016" y="1122363"/>
            <a:ext cx="8370094" cy="2387600"/>
          </a:xfrm>
        </p:spPr>
        <p:txBody>
          <a:bodyPr anchor="b"/>
          <a:lstStyle>
            <a:lvl1pPr algn="ctr"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016" y="3602038"/>
            <a:ext cx="8370094" cy="1655762"/>
          </a:xfrm>
        </p:spPr>
        <p:txBody>
          <a:bodyPr/>
          <a:lstStyle>
            <a:lvl1pPr marL="0" indent="0" algn="ctr">
              <a:buNone/>
              <a:defRPr sz="2197"/>
            </a:lvl1pPr>
            <a:lvl2pPr marL="418521" indent="0" algn="ctr">
              <a:buNone/>
              <a:defRPr sz="1831"/>
            </a:lvl2pPr>
            <a:lvl3pPr marL="837042" indent="0" algn="ctr">
              <a:buNone/>
              <a:defRPr sz="1648"/>
            </a:lvl3pPr>
            <a:lvl4pPr marL="1255563" indent="0" algn="ctr">
              <a:buNone/>
              <a:defRPr sz="1465"/>
            </a:lvl4pPr>
            <a:lvl5pPr marL="1674084" indent="0" algn="ctr">
              <a:buNone/>
              <a:defRPr sz="1465"/>
            </a:lvl5pPr>
            <a:lvl6pPr marL="2092604" indent="0" algn="ctr">
              <a:buNone/>
              <a:defRPr sz="1465"/>
            </a:lvl6pPr>
            <a:lvl7pPr marL="2511125" indent="0" algn="ctr">
              <a:buNone/>
              <a:defRPr sz="1465"/>
            </a:lvl7pPr>
            <a:lvl8pPr marL="2929646" indent="0" algn="ctr">
              <a:buNone/>
              <a:defRPr sz="1465"/>
            </a:lvl8pPr>
            <a:lvl9pPr marL="3348167" indent="0" algn="ctr">
              <a:buNone/>
              <a:defRPr sz="146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90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986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6464" y="365125"/>
            <a:ext cx="240640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259" y="365125"/>
            <a:ext cx="7079704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69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7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46" y="1709739"/>
            <a:ext cx="9625608" cy="2852737"/>
          </a:xfrm>
        </p:spPr>
        <p:txBody>
          <a:bodyPr anchor="b"/>
          <a:lstStyle>
            <a:lvl1pPr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46" y="4589464"/>
            <a:ext cx="9625608" cy="1500187"/>
          </a:xfrm>
        </p:spPr>
        <p:txBody>
          <a:bodyPr/>
          <a:lstStyle>
            <a:lvl1pPr marL="0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1pPr>
            <a:lvl2pPr marL="418521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2pPr>
            <a:lvl3pPr marL="83704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3pPr>
            <a:lvl4pPr marL="1255563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4pPr>
            <a:lvl5pPr marL="1674084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5pPr>
            <a:lvl6pPr marL="2092604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6pPr>
            <a:lvl7pPr marL="251112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7pPr>
            <a:lvl8pPr marL="2929646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8pPr>
            <a:lvl9pPr marL="3348167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66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259" y="1825625"/>
            <a:ext cx="4743053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9813" y="1825625"/>
            <a:ext cx="4743053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718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365126"/>
            <a:ext cx="962560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712" y="1681163"/>
            <a:ext cx="4721256" cy="823912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12" y="2505075"/>
            <a:ext cx="472125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9813" y="1681163"/>
            <a:ext cx="4744507" cy="823912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9813" y="2505075"/>
            <a:ext cx="474450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45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80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90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3" y="457200"/>
            <a:ext cx="3599430" cy="1600200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07" y="987426"/>
            <a:ext cx="5649813" cy="4873625"/>
          </a:xfrm>
        </p:spPr>
        <p:txBody>
          <a:bodyPr/>
          <a:lstStyle>
            <a:lvl1pPr>
              <a:defRPr sz="2929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3" y="2057400"/>
            <a:ext cx="3599430" cy="3811588"/>
          </a:xfrm>
        </p:spPr>
        <p:txBody>
          <a:bodyPr/>
          <a:lstStyle>
            <a:lvl1pPr marL="0" indent="0">
              <a:buNone/>
              <a:defRPr sz="1465"/>
            </a:lvl1pPr>
            <a:lvl2pPr marL="418521" indent="0">
              <a:buNone/>
              <a:defRPr sz="1282"/>
            </a:lvl2pPr>
            <a:lvl3pPr marL="837042" indent="0">
              <a:buNone/>
              <a:defRPr sz="1098"/>
            </a:lvl3pPr>
            <a:lvl4pPr marL="1255563" indent="0">
              <a:buNone/>
              <a:defRPr sz="915"/>
            </a:lvl4pPr>
            <a:lvl5pPr marL="1674084" indent="0">
              <a:buNone/>
              <a:defRPr sz="915"/>
            </a:lvl5pPr>
            <a:lvl6pPr marL="2092604" indent="0">
              <a:buNone/>
              <a:defRPr sz="915"/>
            </a:lvl6pPr>
            <a:lvl7pPr marL="2511125" indent="0">
              <a:buNone/>
              <a:defRPr sz="915"/>
            </a:lvl7pPr>
            <a:lvl8pPr marL="2929646" indent="0">
              <a:buNone/>
              <a:defRPr sz="915"/>
            </a:lvl8pPr>
            <a:lvl9pPr marL="3348167" indent="0">
              <a:buNone/>
              <a:defRPr sz="91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338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3" y="457200"/>
            <a:ext cx="3599430" cy="1600200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4507" y="987426"/>
            <a:ext cx="5649813" cy="4873625"/>
          </a:xfrm>
        </p:spPr>
        <p:txBody>
          <a:bodyPr anchor="t"/>
          <a:lstStyle>
            <a:lvl1pPr marL="0" indent="0">
              <a:buNone/>
              <a:defRPr sz="2929"/>
            </a:lvl1pPr>
            <a:lvl2pPr marL="418521" indent="0">
              <a:buNone/>
              <a:defRPr sz="2563"/>
            </a:lvl2pPr>
            <a:lvl3pPr marL="837042" indent="0">
              <a:buNone/>
              <a:defRPr sz="2197"/>
            </a:lvl3pPr>
            <a:lvl4pPr marL="1255563" indent="0">
              <a:buNone/>
              <a:defRPr sz="1831"/>
            </a:lvl4pPr>
            <a:lvl5pPr marL="1674084" indent="0">
              <a:buNone/>
              <a:defRPr sz="1831"/>
            </a:lvl5pPr>
            <a:lvl6pPr marL="2092604" indent="0">
              <a:buNone/>
              <a:defRPr sz="1831"/>
            </a:lvl6pPr>
            <a:lvl7pPr marL="2511125" indent="0">
              <a:buNone/>
              <a:defRPr sz="1831"/>
            </a:lvl7pPr>
            <a:lvl8pPr marL="2929646" indent="0">
              <a:buNone/>
              <a:defRPr sz="1831"/>
            </a:lvl8pPr>
            <a:lvl9pPr marL="3348167" indent="0">
              <a:buNone/>
              <a:defRPr sz="1831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3" y="2057400"/>
            <a:ext cx="3599430" cy="3811588"/>
          </a:xfrm>
        </p:spPr>
        <p:txBody>
          <a:bodyPr/>
          <a:lstStyle>
            <a:lvl1pPr marL="0" indent="0">
              <a:buNone/>
              <a:defRPr sz="1465"/>
            </a:lvl1pPr>
            <a:lvl2pPr marL="418521" indent="0">
              <a:buNone/>
              <a:defRPr sz="1282"/>
            </a:lvl2pPr>
            <a:lvl3pPr marL="837042" indent="0">
              <a:buNone/>
              <a:defRPr sz="1098"/>
            </a:lvl3pPr>
            <a:lvl4pPr marL="1255563" indent="0">
              <a:buNone/>
              <a:defRPr sz="915"/>
            </a:lvl4pPr>
            <a:lvl5pPr marL="1674084" indent="0">
              <a:buNone/>
              <a:defRPr sz="915"/>
            </a:lvl5pPr>
            <a:lvl6pPr marL="2092604" indent="0">
              <a:buNone/>
              <a:defRPr sz="915"/>
            </a:lvl6pPr>
            <a:lvl7pPr marL="2511125" indent="0">
              <a:buNone/>
              <a:defRPr sz="915"/>
            </a:lvl7pPr>
            <a:lvl8pPr marL="2929646" indent="0">
              <a:buNone/>
              <a:defRPr sz="915"/>
            </a:lvl8pPr>
            <a:lvl9pPr marL="3348167" indent="0">
              <a:buNone/>
              <a:defRPr sz="91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950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259" y="365126"/>
            <a:ext cx="9625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259" y="1825625"/>
            <a:ext cx="96256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259" y="6356351"/>
            <a:ext cx="251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D4B3-2ADC-422D-95ED-414258D091DB}" type="datetimeFigureOut">
              <a:rPr lang="es-CO" smtClean="0"/>
              <a:pPr/>
              <a:t>24/06/2022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792" y="6356351"/>
            <a:ext cx="3766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838" y="6356351"/>
            <a:ext cx="251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FB7A-C407-44B0-93B9-0F7FC943BC1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30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37042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60" indent="-209260" algn="l" defTabSz="83704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781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02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823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344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1865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386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8907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427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21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42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563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08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60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125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646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167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tropol.gov.co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D29FAC8-98C7-4FA1-AB22-6E0A0C02F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2"/>
            <a:ext cx="11160125" cy="677238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DFDC9A1-9220-4033-BD2C-39E9595DCDEC}"/>
              </a:ext>
            </a:extLst>
          </p:cNvPr>
          <p:cNvSpPr/>
          <p:nvPr/>
        </p:nvSpPr>
        <p:spPr>
          <a:xfrm>
            <a:off x="2790824" y="2669417"/>
            <a:ext cx="55784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4000" b="1" dirty="0">
                <a:solidFill>
                  <a:schemeClr val="bg2">
                    <a:lumMod val="50000"/>
                  </a:schemeClr>
                </a:solidFill>
              </a:rPr>
              <a:t>GESTIÓN INTEGRAL DE RESIDUOS O DESECHOS PELIGROSOS</a:t>
            </a:r>
          </a:p>
        </p:txBody>
      </p:sp>
    </p:spTree>
    <p:extLst>
      <p:ext uri="{BB962C8B-B14F-4D97-AF65-F5344CB8AC3E}">
        <p14:creationId xmlns:p14="http://schemas.microsoft.com/office/powerpoint/2010/main" val="29788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0" y="42378"/>
            <a:ext cx="11162743" cy="67732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-510077" y="423600"/>
            <a:ext cx="1218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 – SECTOR SALUD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0" y="1554481"/>
            <a:ext cx="10894581" cy="41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-510076" y="358286"/>
            <a:ext cx="1218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 – SECTOR SALUD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54476"/>
            <a:ext cx="10959737" cy="44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6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292971"/>
            <a:ext cx="933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Resolución N° 2184 de 2019 - MINAMBIENTE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0301" y="1206120"/>
            <a:ext cx="91996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cs typeface="Arial" panose="020B0604020202020204" pitchFamily="34" charset="0"/>
              </a:rPr>
              <a:t>“Por la cual se modifica la resolución N° 668 de 2016 sobre uso racional de bolsas plásticas y se adoptan otras disposiciones”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3296" y="2108456"/>
            <a:ext cx="8405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cs typeface="Arial" panose="020B0604020202020204" pitchFamily="34" charset="0"/>
              </a:rPr>
              <a:t>ARTICULO 4. </a:t>
            </a:r>
            <a:r>
              <a:rPr lang="es-CO" dirty="0">
                <a:cs typeface="Arial" panose="020B0604020202020204" pitchFamily="34" charset="0"/>
              </a:rPr>
              <a:t>Adóptese en el territorio nacional, el código de colores para la separación de residuos sólidos en la fuente, así:</a:t>
            </a:r>
          </a:p>
          <a:p>
            <a:pPr algn="just"/>
            <a:endParaRPr lang="es-CO" dirty="0">
              <a:cs typeface="Arial" panose="020B0604020202020204" pitchFamily="34" charset="0"/>
            </a:endParaRPr>
          </a:p>
          <a:p>
            <a:pPr marL="342900" indent="-342900" algn="just">
              <a:buAutoNum type="alphaUcPeriod"/>
            </a:pPr>
            <a:r>
              <a:rPr lang="es-CO" dirty="0">
                <a:cs typeface="Arial" panose="020B0604020202020204" pitchFamily="34" charset="0"/>
              </a:rPr>
              <a:t>Color </a:t>
            </a:r>
            <a:r>
              <a:rPr lang="es-CO" sz="2400" b="1" dirty="0">
                <a:solidFill>
                  <a:srgbClr val="00B050"/>
                </a:solidFill>
                <a:cs typeface="Arial" panose="020B0604020202020204" pitchFamily="34" charset="0"/>
              </a:rPr>
              <a:t>verde</a:t>
            </a:r>
            <a:r>
              <a:rPr lang="es-CO" dirty="0">
                <a:cs typeface="Arial" panose="020B0604020202020204" pitchFamily="34" charset="0"/>
              </a:rPr>
              <a:t> para depositar residuos orgánicos aprovechables. </a:t>
            </a:r>
          </a:p>
          <a:p>
            <a:pPr marL="342900" indent="-342900" algn="just">
              <a:buAutoNum type="alphaUcPeriod"/>
            </a:pPr>
            <a:r>
              <a:rPr lang="es-CO" dirty="0">
                <a:cs typeface="Arial" panose="020B0604020202020204" pitchFamily="34" charset="0"/>
              </a:rPr>
              <a:t>Color </a:t>
            </a:r>
            <a:r>
              <a:rPr lang="es-CO" sz="24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blanco</a:t>
            </a:r>
            <a:r>
              <a:rPr lang="es-CO" sz="2400" b="1" dirty="0">
                <a:cs typeface="Arial" panose="020B0604020202020204" pitchFamily="34" charset="0"/>
              </a:rPr>
              <a:t> </a:t>
            </a:r>
            <a:r>
              <a:rPr lang="es-CO" dirty="0">
                <a:cs typeface="Arial" panose="020B0604020202020204" pitchFamily="34" charset="0"/>
              </a:rPr>
              <a:t>para depositar residuos aprovechables como plástico, vidrio, metales, multicapas, papel y cartón.</a:t>
            </a:r>
          </a:p>
          <a:p>
            <a:pPr marL="342900" indent="-342900" algn="just">
              <a:buAutoNum type="alphaUcPeriod"/>
            </a:pPr>
            <a:r>
              <a:rPr lang="es-CO" dirty="0">
                <a:cs typeface="Arial" panose="020B0604020202020204" pitchFamily="34" charset="0"/>
              </a:rPr>
              <a:t>Color </a:t>
            </a:r>
            <a:r>
              <a:rPr lang="es-CO" sz="2400" b="1" dirty="0">
                <a:cs typeface="Arial" panose="020B0604020202020204" pitchFamily="34" charset="0"/>
              </a:rPr>
              <a:t>negro</a:t>
            </a:r>
            <a:r>
              <a:rPr lang="es-CO" dirty="0">
                <a:cs typeface="Arial" panose="020B0604020202020204" pitchFamily="34" charset="0"/>
              </a:rPr>
              <a:t> para depositar los residuos no aprovechables.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6023" y="4611230"/>
            <a:ext cx="984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cs typeface="Arial" panose="020B0604020202020204" pitchFamily="34" charset="0"/>
              </a:rPr>
              <a:t>A partir del 1 de enero de 2021, los municipios y distritos deberán implementar el código de colores para la presentación de los residuos sólidos en bolsas u otros recipientes, en el marco de los programas de aprovechamiento de residuos del servicio público de aseo, </a:t>
            </a:r>
            <a:r>
              <a:rPr lang="es-CO" b="1" u="sng" dirty="0">
                <a:cs typeface="Arial" panose="020B0604020202020204" pitchFamily="34" charset="0"/>
              </a:rPr>
              <a:t>de acuerdo con lo establecido en los Planes de Gestión Integral de Residuos Sólidos – PGIRS</a:t>
            </a:r>
          </a:p>
        </p:txBody>
      </p:sp>
    </p:spTree>
    <p:extLst>
      <p:ext uri="{BB962C8B-B14F-4D97-AF65-F5344CB8AC3E}">
        <p14:creationId xmlns:p14="http://schemas.microsoft.com/office/powerpoint/2010/main" val="1703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45223"/>
            <a:ext cx="944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2637" y="1000337"/>
            <a:ext cx="5574849" cy="5119110"/>
          </a:xfrm>
          <a:prstGeom prst="snip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32160"/>
            <a:ext cx="935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109" y="1659290"/>
            <a:ext cx="6449786" cy="211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94" y="2519478"/>
            <a:ext cx="3613572" cy="19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566" y="3773800"/>
            <a:ext cx="6536872" cy="280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11724" y="160714"/>
            <a:ext cx="918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1"/>
          <a:stretch/>
        </p:blipFill>
        <p:spPr bwMode="auto">
          <a:xfrm>
            <a:off x="3918856" y="1118762"/>
            <a:ext cx="5282518" cy="561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Resultado de imagen para diagnostic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35" y="2355783"/>
            <a:ext cx="2621914" cy="262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04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436663"/>
            <a:ext cx="932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008" y="1021438"/>
            <a:ext cx="5759211" cy="542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3" y="2090057"/>
            <a:ext cx="3427918" cy="259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410537"/>
            <a:ext cx="935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568" y="1097152"/>
            <a:ext cx="6510988" cy="2439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87" y="3831090"/>
            <a:ext cx="3188157" cy="2125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859" y="4043009"/>
            <a:ext cx="4188550" cy="2536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9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3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-104503" y="62222"/>
            <a:ext cx="93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sp>
        <p:nvSpPr>
          <p:cNvPr id="5" name="7 Rectángulo"/>
          <p:cNvSpPr/>
          <p:nvPr/>
        </p:nvSpPr>
        <p:spPr>
          <a:xfrm>
            <a:off x="3258996" y="595387"/>
            <a:ext cx="4172957" cy="7016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9" rIns="93345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100" b="1" dirty="0"/>
              <a:t>Obligaciones del Generador </a:t>
            </a:r>
            <a:endParaRPr lang="es-CO" sz="2100" b="1" kern="1200" dirty="0"/>
          </a:p>
        </p:txBody>
      </p:sp>
      <p:grpSp>
        <p:nvGrpSpPr>
          <p:cNvPr id="6" name="8 Grupo"/>
          <p:cNvGrpSpPr/>
          <p:nvPr/>
        </p:nvGrpSpPr>
        <p:grpSpPr>
          <a:xfrm>
            <a:off x="544437" y="1259318"/>
            <a:ext cx="3046330" cy="4911570"/>
            <a:chOff x="671149" y="598692"/>
            <a:chExt cx="2689789" cy="4026895"/>
          </a:xfrm>
          <a:scene3d>
            <a:camera prst="orthographicFront"/>
            <a:lightRig rig="flat" dir="t"/>
          </a:scene3d>
        </p:grpSpPr>
        <p:sp>
          <p:nvSpPr>
            <p:cNvPr id="7" name="9 Rectángulo"/>
            <p:cNvSpPr/>
            <p:nvPr/>
          </p:nvSpPr>
          <p:spPr>
            <a:xfrm>
              <a:off x="671149" y="598692"/>
              <a:ext cx="2500031" cy="402689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10 Rectángulo"/>
            <p:cNvSpPr/>
            <p:nvPr/>
          </p:nvSpPr>
          <p:spPr>
            <a:xfrm>
              <a:off x="671149" y="693286"/>
              <a:ext cx="2689789" cy="38377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51435" rIns="0" bIns="0" numCol="1" spcCol="1270" anchor="t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kern="1200" dirty="0"/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/>
                <a:t>Cualquier persona cuya actividad </a:t>
              </a:r>
              <a:r>
                <a:rPr lang="es-CO" b="1" u="sng" kern="1200" dirty="0"/>
                <a:t>produzca</a:t>
              </a:r>
              <a:r>
                <a:rPr lang="es-CO" kern="1200" dirty="0"/>
                <a:t> residuos o desechos peligrosos. Si la persona es desconocida será la persona que está en posesión de estos residuos. El fabricante o importador de un producto o sustancia química con propiedad peligrosa, para los efectos del presente decreto se equipara a un generador, en cuanto a la responsabilidad por el manejo de los embalajes y residuos del producto o sustancia. </a:t>
              </a:r>
            </a:p>
          </p:txBody>
        </p:sp>
      </p:grpSp>
      <p:sp>
        <p:nvSpPr>
          <p:cNvPr id="9" name="16 Rectángulo"/>
          <p:cNvSpPr/>
          <p:nvPr/>
        </p:nvSpPr>
        <p:spPr>
          <a:xfrm>
            <a:off x="3846300" y="1531271"/>
            <a:ext cx="2998347" cy="4939702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51435" rIns="0" bIns="0" numCol="1" spcCol="1270" anchor="t" anchorCtr="0">
            <a:no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/>
              <a:t>*</a:t>
            </a:r>
            <a:r>
              <a:rPr lang="es-CO" b="1" u="sng" kern="1200" dirty="0"/>
              <a:t>Garantizar la gestión y manejo integral </a:t>
            </a:r>
            <a:r>
              <a:rPr lang="es-CO" kern="1200" dirty="0"/>
              <a:t>de los residuos o desechos peligrosos que genera.</a:t>
            </a:r>
          </a:p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/>
              <a:t>*</a:t>
            </a:r>
            <a:r>
              <a:rPr lang="es-CO" b="1" u="sng" kern="1200" dirty="0"/>
              <a:t>Elaborar un PGIRDP</a:t>
            </a:r>
            <a:r>
              <a:rPr lang="es-CO" kern="1200" dirty="0"/>
              <a:t> que genere   tendiente a prevenir la generación y reducción en la fuente, así como, minimizar la cantidad y peligrosidad de los mismos.  En este plan deberá igualmente documentarse el origen, cantidad, características de peligrosidad y manejo que se de a los residuos o desechos peligrosos. (…) disponible para cuando ésta realice actividades propias de control y seguimiento ambiental. </a:t>
            </a:r>
          </a:p>
        </p:txBody>
      </p:sp>
      <p:sp>
        <p:nvSpPr>
          <p:cNvPr id="10" name="22 Rectángulo"/>
          <p:cNvSpPr/>
          <p:nvPr/>
        </p:nvSpPr>
        <p:spPr>
          <a:xfrm>
            <a:off x="7100180" y="1968744"/>
            <a:ext cx="3425485" cy="4674204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51435" rIns="0" bIns="0" numCol="1" spcCol="1270" anchor="t" anchorCtr="0">
            <a:no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kern="1200" dirty="0"/>
          </a:p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/>
              <a:t>*</a:t>
            </a:r>
            <a:r>
              <a:rPr lang="es-CO" b="1" u="sng" kern="1200" dirty="0"/>
              <a:t>Identificar las características de peligrosidad </a:t>
            </a:r>
            <a:r>
              <a:rPr lang="es-CO" kern="1200" dirty="0"/>
              <a:t>de cada uno de los residuos o desechos peligrosos que genere, para lo cual podrá tomar como referencia el procedimiento establecido en el artículo 7 (…) lo   cual   la   autoridad   ambiental   podrá   exigir   en   determinados   casos   la caracterización físico-química de los  residuos o desechos si así lo estima conveniente o necesario.</a:t>
            </a:r>
          </a:p>
        </p:txBody>
      </p:sp>
    </p:spTree>
    <p:extLst>
      <p:ext uri="{BB962C8B-B14F-4D97-AF65-F5344CB8AC3E}">
        <p14:creationId xmlns:p14="http://schemas.microsoft.com/office/powerpoint/2010/main" val="6600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6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1153"/>
            <a:ext cx="93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sp>
        <p:nvSpPr>
          <p:cNvPr id="5" name="7 Rectángulo"/>
          <p:cNvSpPr/>
          <p:nvPr/>
        </p:nvSpPr>
        <p:spPr>
          <a:xfrm>
            <a:off x="3258996" y="595387"/>
            <a:ext cx="4172957" cy="7016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9" rIns="93345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100" b="1" dirty="0"/>
              <a:t>Obligaciones del Generador </a:t>
            </a:r>
            <a:endParaRPr lang="es-CO" sz="2100" b="1" kern="1200" dirty="0"/>
          </a:p>
        </p:txBody>
      </p:sp>
      <p:sp>
        <p:nvSpPr>
          <p:cNvPr id="11" name="10 Rectángulo"/>
          <p:cNvSpPr/>
          <p:nvPr/>
        </p:nvSpPr>
        <p:spPr>
          <a:xfrm>
            <a:off x="252042" y="1823136"/>
            <a:ext cx="3172601" cy="309209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51435" rIns="0" bIns="0" numCol="1" spcCol="1270" anchor="t" anchorCtr="0">
            <a:no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kern="1200" dirty="0"/>
          </a:p>
          <a:p>
            <a:pPr lvl="0" algn="just"/>
            <a:r>
              <a:rPr lang="es-CO" dirty="0"/>
              <a:t>*Garantizar que el </a:t>
            </a:r>
            <a:r>
              <a:rPr lang="es-CO" b="1" u="sng" dirty="0"/>
              <a:t>envasado o empacado, embalado y etiquetado </a:t>
            </a:r>
            <a:r>
              <a:rPr lang="es-CO" dirty="0"/>
              <a:t>de sus residuos o desechos peligrosos se realice conforme a la normatividad vigente. </a:t>
            </a:r>
          </a:p>
        </p:txBody>
      </p:sp>
      <p:sp>
        <p:nvSpPr>
          <p:cNvPr id="12" name="16 Rectángulo"/>
          <p:cNvSpPr/>
          <p:nvPr/>
        </p:nvSpPr>
        <p:spPr>
          <a:xfrm>
            <a:off x="3846300" y="1823136"/>
            <a:ext cx="2998347" cy="3953927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51435" rIns="0" bIns="0" numCol="1" spcCol="1270" anchor="t" anchorCtr="0">
            <a:no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Dar cumplimiento a lo establecido en el Decreto 1079 de 2015 o aquella norma que la modifique o sustituya, cuando remita residuos o desechos peligrosos para ser transportados. Igualmente, </a:t>
            </a:r>
            <a:r>
              <a:rPr lang="es-CO" sz="2400" dirty="0"/>
              <a:t>suministrar</a:t>
            </a:r>
            <a:r>
              <a:rPr lang="es-CO" sz="2000" dirty="0"/>
              <a:t> al transportista de los residuos o desechos peligrosos las respectivas Hojas de seguridad</a:t>
            </a:r>
          </a:p>
        </p:txBody>
      </p:sp>
      <p:sp>
        <p:nvSpPr>
          <p:cNvPr id="13" name="22 Rectángulo"/>
          <p:cNvSpPr/>
          <p:nvPr/>
        </p:nvSpPr>
        <p:spPr>
          <a:xfrm>
            <a:off x="7266304" y="1859378"/>
            <a:ext cx="3653639" cy="3108441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51435" rIns="0" bIns="0" numCol="1" spcCol="1270" anchor="t" anchorCtr="0">
            <a:no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kern="1200" dirty="0"/>
          </a:p>
          <a:p>
            <a:pPr lvl="0" algn="just"/>
            <a:r>
              <a:rPr lang="es-CO" sz="2000" b="1" u="sng" dirty="0"/>
              <a:t>Registrarse ante la autoridad ambiental </a:t>
            </a:r>
            <a:r>
              <a:rPr lang="es-CO" sz="2000" dirty="0"/>
              <a:t>competente por una sola vez y mantener actualizada  la  información  de  su  registro  anualmente,  de  acuerdo  con  lo establecido en el artículo 27 del (…) decreto.</a:t>
            </a:r>
          </a:p>
          <a:p>
            <a:pPr lvl="0" algn="just"/>
            <a:r>
              <a:rPr lang="es-CO" sz="2000" dirty="0"/>
              <a:t>Entre otras….. </a:t>
            </a:r>
          </a:p>
        </p:txBody>
      </p:sp>
    </p:spTree>
    <p:extLst>
      <p:ext uri="{BB962C8B-B14F-4D97-AF65-F5344CB8AC3E}">
        <p14:creationId xmlns:p14="http://schemas.microsoft.com/office/powerpoint/2010/main" val="23620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387B65C-8A46-4CD1-96C4-EB6ADC2C7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 b="12108"/>
          <a:stretch/>
        </p:blipFill>
        <p:spPr bwMode="auto">
          <a:xfrm>
            <a:off x="670946" y="1878071"/>
            <a:ext cx="9585938" cy="35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4F647B0-F814-44EF-A238-8FEBFFBDC155}"/>
              </a:ext>
            </a:extLst>
          </p:cNvPr>
          <p:cNvSpPr txBox="1"/>
          <p:nvPr/>
        </p:nvSpPr>
        <p:spPr>
          <a:xfrm>
            <a:off x="-110782" y="563932"/>
            <a:ext cx="11149393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929" b="1" dirty="0"/>
              <a:t>       </a:t>
            </a:r>
            <a:r>
              <a:rPr lang="es-CO" sz="2929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¿Qué es el Área Metropolitana del Valle de Aburrá? </a:t>
            </a:r>
          </a:p>
        </p:txBody>
      </p:sp>
    </p:spTree>
    <p:extLst>
      <p:ext uri="{BB962C8B-B14F-4D97-AF65-F5344CB8AC3E}">
        <p14:creationId xmlns:p14="http://schemas.microsoft.com/office/powerpoint/2010/main" val="18206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156755" y="266845"/>
            <a:ext cx="93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sp>
        <p:nvSpPr>
          <p:cNvPr id="5" name="Rectángulo 1"/>
          <p:cNvSpPr/>
          <p:nvPr/>
        </p:nvSpPr>
        <p:spPr>
          <a:xfrm>
            <a:off x="156755" y="933799"/>
            <a:ext cx="51589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O" b="1" dirty="0"/>
              <a:t>HERRAMIENTAS DE AYUDA PARA LA CLASIFICACIÓN </a:t>
            </a:r>
          </a:p>
        </p:txBody>
      </p:sp>
      <p:sp>
        <p:nvSpPr>
          <p:cNvPr id="6" name="Rectángulo 13"/>
          <p:cNvSpPr/>
          <p:nvPr/>
        </p:nvSpPr>
        <p:spPr>
          <a:xfrm>
            <a:off x="156755" y="1545208"/>
            <a:ext cx="5158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Para la identificación y clasificación de un residuo como RESPEL se pueden emplear diferentes herramientas que bien pueden ser usadas en forma complementaria y paralela. Esto depende de la complejidad del residuo o desecho y de la información que se conozca sobre los elementos que intervinieron en el proceso generador.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A continuación, se describen algunas herramientas recomendadas para ayudar a la identificación y clasificación de los RESPEL. Estas herramientas son: </a:t>
            </a:r>
          </a:p>
          <a:p>
            <a:pPr algn="just"/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/>
              <a:t>Listas de residuos o desechos peligrosos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/>
              <a:t>Información técnica (Balances de masa y Hojas de seguridad)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/>
              <a:t>Caracterización analítica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7269" y="1467844"/>
            <a:ext cx="4681318" cy="53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292971"/>
            <a:ext cx="93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82834" y="6062513"/>
            <a:ext cx="790747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b="1" dirty="0"/>
              <a:t>Estas dos listas corresponden al Anexo I y Anexo VIII (Lista A) del Convenio de Basilea adoptado por Colombia mediante la Ley 253 de 1996. 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261" t="11826" r="12987" b="10517"/>
          <a:stretch/>
        </p:blipFill>
        <p:spPr bwMode="auto">
          <a:xfrm>
            <a:off x="1266093" y="1406770"/>
            <a:ext cx="8510954" cy="4592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1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91440" y="253782"/>
            <a:ext cx="93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sp>
        <p:nvSpPr>
          <p:cNvPr id="6" name="Rectángulo 2"/>
          <p:cNvSpPr/>
          <p:nvPr/>
        </p:nvSpPr>
        <p:spPr>
          <a:xfrm>
            <a:off x="3059777" y="5911288"/>
            <a:ext cx="761257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/>
              <a:t>Anexo I: Lista de residuos o desechos peligrosos por procesos o actividades.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/>
              <a:t>Anexo II: Lista A. Residuos o desechos peligrosos por corrientes de residuos. 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866" t="15691" r="14631" b="10078"/>
          <a:stretch/>
        </p:blipFill>
        <p:spPr bwMode="auto">
          <a:xfrm>
            <a:off x="1352842" y="1232209"/>
            <a:ext cx="8053754" cy="4616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5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91440" y="253782"/>
            <a:ext cx="93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1528" t="15691" r="15139" b="9776"/>
          <a:stretch/>
        </p:blipFill>
        <p:spPr bwMode="auto">
          <a:xfrm>
            <a:off x="1448092" y="900103"/>
            <a:ext cx="7815188" cy="5184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35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2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91440" y="253782"/>
            <a:ext cx="93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sp>
        <p:nvSpPr>
          <p:cNvPr id="5" name="Rectángulo 1"/>
          <p:cNvSpPr/>
          <p:nvPr/>
        </p:nvSpPr>
        <p:spPr>
          <a:xfrm>
            <a:off x="91440" y="1139423"/>
            <a:ext cx="106197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u="sng" dirty="0"/>
              <a:t>Un balance de masa</a:t>
            </a:r>
          </a:p>
          <a:p>
            <a:pPr algn="just"/>
            <a:endParaRPr lang="es-CO" u="sng" dirty="0"/>
          </a:p>
          <a:p>
            <a:pPr algn="just"/>
            <a:r>
              <a:rPr lang="es-CO" dirty="0"/>
              <a:t>Es una herramienta muy importante que permite establecer cualitativa y cuantitativamente, para un proceso o servicio, los insumos utilizados (materias primas, agua, energía, etc.), así como los productos, subproductos y residuos o desechos generados. El 	principio fundamental de un balance de masa se basa en que todos los insumos que entran a un proceso u operación, salen como productos y como residuos.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787" y="3225393"/>
            <a:ext cx="104965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6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32160"/>
            <a:ext cx="934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895" y="2390502"/>
            <a:ext cx="6163604" cy="420638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2 Rectángulo"/>
          <p:cNvSpPr/>
          <p:nvPr/>
        </p:nvSpPr>
        <p:spPr>
          <a:xfrm>
            <a:off x="300445" y="1080050"/>
            <a:ext cx="273683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fontAlgn="b"/>
            <a:r>
              <a:rPr lang="es-MX" b="1" dirty="0"/>
              <a:t>ROTULADO Y ETIQUETADO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0" y="1562002"/>
            <a:ext cx="45532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Los residuos peligrosos deben estar correctamente etiquetados, identificando claramente su contenido y acompañados de un pictograma que indica su característica de peligrosidad.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Norma Técnica Colombiana NTC 1692 (Ministerio de Ambiente Vivienda y Desarrollo Territorial. República de Colombia, 2007.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Algunas de las clasificaciones más empleadas para rotulación de recipientes, vehículos y mercancías en el País</a:t>
            </a:r>
          </a:p>
        </p:txBody>
      </p:sp>
    </p:spTree>
    <p:extLst>
      <p:ext uri="{BB962C8B-B14F-4D97-AF65-F5344CB8AC3E}">
        <p14:creationId xmlns:p14="http://schemas.microsoft.com/office/powerpoint/2010/main" val="14294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" y="85616"/>
            <a:ext cx="11160125" cy="67723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11724" y="93664"/>
            <a:ext cx="928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Decreto N° 1496 de 2018 – Sistema Globalmente Armonizado </a:t>
            </a:r>
          </a:p>
        </p:txBody>
      </p:sp>
      <p:sp>
        <p:nvSpPr>
          <p:cNvPr id="6" name="2 Rectángulo"/>
          <p:cNvSpPr/>
          <p:nvPr/>
        </p:nvSpPr>
        <p:spPr>
          <a:xfrm>
            <a:off x="11723" y="1509283"/>
            <a:ext cx="1103945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000" b="1" dirty="0"/>
              <a:t>“Por el cual se adopta el Sistema Globalmente Armonizado de Clasificación y Etiquetado de Productos Químicos y se dictan otras disposiciones en materia de seguridad química.”  - SGA, sexta edición revisada (2015)</a:t>
            </a:r>
          </a:p>
        </p:txBody>
      </p:sp>
      <p:sp>
        <p:nvSpPr>
          <p:cNvPr id="7" name="4 Rectángulo"/>
          <p:cNvSpPr/>
          <p:nvPr/>
        </p:nvSpPr>
        <p:spPr>
          <a:xfrm>
            <a:off x="11721" y="2524946"/>
            <a:ext cx="71336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Aplica en todo el territorio nacional a todas las personas naturales y jurídicas, públicas o privadas en todas las actividades económicas que realicen la extracción, producción, importación, almacenamiento, transporte, distribución, comercialización y los diferentes usos de productos químicos que tengan al menos una de las características de peligro de acuerdo a los criterios del SGA, ya sean sustancias químicas puras, soluciones diluidas o mezclas de estas. </a:t>
            </a:r>
          </a:p>
          <a:p>
            <a:pPr algn="just"/>
            <a:endParaRPr lang="es-CO" dirty="0"/>
          </a:p>
          <a:p>
            <a:pPr algn="just"/>
            <a:r>
              <a:rPr lang="es-CO" b="1" dirty="0"/>
              <a:t>Parágrafo 2​: </a:t>
            </a:r>
            <a:r>
              <a:rPr lang="es-CO" dirty="0"/>
              <a:t>Se exceptúan de la aplicación del Sistema Globalmente Armonizado de Clasificación y Etiquetado de Productos Químicos los productos farmacéuticos, los aditivos alimentarios, los cosméticos y los residuos de plaguicidas en los alimentos, en lo que respecta al etiquetado.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397" y="2666035"/>
            <a:ext cx="3134141" cy="313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Rectángulo"/>
          <p:cNvSpPr/>
          <p:nvPr/>
        </p:nvSpPr>
        <p:spPr>
          <a:xfrm>
            <a:off x="3208906" y="5905514"/>
            <a:ext cx="784227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b="1" u="sng" dirty="0"/>
              <a:t>También quedan exentos de la aplicación de este decreto los residuos peligrosos, los cuales se identificarán, clasificarán y rotularán de acuerdo con la normativa vigente en la materia. </a:t>
            </a:r>
          </a:p>
        </p:txBody>
      </p:sp>
    </p:spTree>
    <p:extLst>
      <p:ext uri="{BB962C8B-B14F-4D97-AF65-F5344CB8AC3E}">
        <p14:creationId xmlns:p14="http://schemas.microsoft.com/office/powerpoint/2010/main" val="8408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129289" y="303240"/>
            <a:ext cx="1218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Pictograma de Compactibilidad Química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47140"/>
              </p:ext>
            </p:extLst>
          </p:nvPr>
        </p:nvGraphicFramePr>
        <p:xfrm>
          <a:off x="-1" y="-5230"/>
          <a:ext cx="11160125" cy="687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n de mapa de bits" r:id="rId4" imgW="11325240" imgH="7143840" progId="Paint.Picture">
                  <p:embed/>
                </p:oleObj>
              </mc:Choice>
              <mc:Fallback>
                <p:oleObj name="Imagen de mapa de bits" r:id="rId4" imgW="11325240" imgH="7143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-5230"/>
                        <a:ext cx="11160125" cy="6870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1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848" y="1541599"/>
            <a:ext cx="7474324" cy="52307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71349"/>
            <a:ext cx="943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6349" y="3217922"/>
            <a:ext cx="307630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Almacenamiento de Residuos Peligrosos</a:t>
            </a:r>
          </a:p>
        </p:txBody>
      </p:sp>
    </p:spTree>
    <p:extLst>
      <p:ext uri="{BB962C8B-B14F-4D97-AF65-F5344CB8AC3E}">
        <p14:creationId xmlns:p14="http://schemas.microsoft.com/office/powerpoint/2010/main" val="18875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6"/>
            <a:ext cx="11160125" cy="677238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86809" y="3715627"/>
            <a:ext cx="527541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b"/>
            <a:r>
              <a:rPr lang="es-MX" sz="2400" dirty="0"/>
              <a:t>ELEMENTOS DE PROTECCIÓN PERSONAL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71349"/>
            <a:ext cx="943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359" y="1554661"/>
            <a:ext cx="4220527" cy="51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06035"/>
            <a:ext cx="935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Gestión Integral de Residuos Peligrosos </a:t>
            </a:r>
          </a:p>
        </p:txBody>
      </p:sp>
      <p:sp>
        <p:nvSpPr>
          <p:cNvPr id="5" name="CuadroTexto 1"/>
          <p:cNvSpPr txBox="1"/>
          <p:nvPr/>
        </p:nvSpPr>
        <p:spPr>
          <a:xfrm>
            <a:off x="312170" y="890810"/>
            <a:ext cx="10052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Residuos Peligrosos</a:t>
            </a:r>
          </a:p>
          <a:p>
            <a:endParaRPr lang="es-CO" sz="2000" dirty="0"/>
          </a:p>
          <a:p>
            <a:pPr algn="just"/>
            <a:r>
              <a:rPr lang="es-CO" sz="2000" dirty="0"/>
              <a:t>De acuerdo al Decreto 1076 de 2015, son aquellos desechos que por sus características corrosivas, reactivas, explosivas, tóxicas, inflamables, infecciosas o radiactivas puede causar riesgo o daño a la salud humana y al ambiente. Así mismo, se considera residuo o desecho peligroso los envases, empaques y embalajes que hayan estado en contacto con ello. 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Para hacer referencia a este tipo de residuos comúnmente se utiliza el acrónimo RESPEL.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2" y="4343571"/>
            <a:ext cx="2852737" cy="10429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063" y="3704079"/>
            <a:ext cx="7584485" cy="232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4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054964" y="1983814"/>
            <a:ext cx="305019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b"/>
            <a:r>
              <a:rPr lang="es-MX" sz="2800" b="1" dirty="0"/>
              <a:t>GESTIÓN EXTERNA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43" y="2808422"/>
            <a:ext cx="10587837" cy="31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371349"/>
            <a:ext cx="943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Plan de Gestión de Residuos Peligrosos – PLAN RESPEL </a:t>
            </a:r>
          </a:p>
        </p:txBody>
      </p:sp>
    </p:spTree>
    <p:extLst>
      <p:ext uri="{BB962C8B-B14F-4D97-AF65-F5344CB8AC3E}">
        <p14:creationId xmlns:p14="http://schemas.microsoft.com/office/powerpoint/2010/main" val="23388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-582636" y="252840"/>
            <a:ext cx="12180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Documentos de Apoyo – RESPEL </a:t>
            </a:r>
          </a:p>
          <a:p>
            <a:endParaRPr lang="es-CO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28"/>
          <a:stretch/>
        </p:blipFill>
        <p:spPr bwMode="auto">
          <a:xfrm>
            <a:off x="1154441" y="908116"/>
            <a:ext cx="3127413" cy="493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31228" t="16596" r="32621" b="5251"/>
          <a:stretch/>
        </p:blipFill>
        <p:spPr bwMode="auto">
          <a:xfrm>
            <a:off x="5910775" y="1257301"/>
            <a:ext cx="2670518" cy="3279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613156" y="4617962"/>
            <a:ext cx="33286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https://www.minambiente.gov.co/asuntos-ambientales-sectorial-y-urbana/residuos-peligrosos/</a:t>
            </a:r>
          </a:p>
        </p:txBody>
      </p:sp>
    </p:spTree>
    <p:extLst>
      <p:ext uri="{BB962C8B-B14F-4D97-AF65-F5344CB8AC3E}">
        <p14:creationId xmlns:p14="http://schemas.microsoft.com/office/powerpoint/2010/main" val="8864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-510076" y="96085"/>
            <a:ext cx="12180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Página de la Entidad </a:t>
            </a:r>
          </a:p>
          <a:p>
            <a:endParaRPr lang="es-CO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599" y="1768081"/>
            <a:ext cx="9250500" cy="42373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86063" y="567752"/>
            <a:ext cx="318799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4"/>
              </a:rPr>
              <a:t>www.metropol.gov.co</a:t>
            </a:r>
            <a:endParaRPr lang="es-CO" b="1" dirty="0"/>
          </a:p>
          <a:p>
            <a:endParaRPr lang="es-CO" b="1" dirty="0"/>
          </a:p>
          <a:p>
            <a:r>
              <a:rPr lang="es-CO" b="1" dirty="0"/>
              <a:t>…..Ambiental </a:t>
            </a:r>
          </a:p>
          <a:p>
            <a:r>
              <a:rPr lang="es-CO" b="1" dirty="0"/>
              <a:t>…………………..Residuos Sólidos </a:t>
            </a:r>
          </a:p>
        </p:txBody>
      </p:sp>
    </p:spTree>
    <p:extLst>
      <p:ext uri="{BB962C8B-B14F-4D97-AF65-F5344CB8AC3E}">
        <p14:creationId xmlns:p14="http://schemas.microsoft.com/office/powerpoint/2010/main" val="161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B167879-24BA-4F02-9AE4-3EB72C917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43" y="0"/>
            <a:ext cx="1130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190501" y="365126"/>
            <a:ext cx="972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29" y="1607990"/>
            <a:ext cx="10775369" cy="40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36" y="1655456"/>
            <a:ext cx="10593252" cy="42216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0" y="467794"/>
            <a:ext cx="972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</a:t>
            </a:r>
          </a:p>
        </p:txBody>
      </p:sp>
    </p:spTree>
    <p:extLst>
      <p:ext uri="{BB962C8B-B14F-4D97-AF65-F5344CB8AC3E}">
        <p14:creationId xmlns:p14="http://schemas.microsoft.com/office/powerpoint/2010/main" val="30859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6309" y="1362891"/>
            <a:ext cx="7467506" cy="46198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134229" y="465545"/>
            <a:ext cx="972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</a:t>
            </a:r>
          </a:p>
        </p:txBody>
      </p:sp>
    </p:spTree>
    <p:extLst>
      <p:ext uri="{BB962C8B-B14F-4D97-AF65-F5344CB8AC3E}">
        <p14:creationId xmlns:p14="http://schemas.microsoft.com/office/powerpoint/2010/main" val="33786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18" y="84757"/>
            <a:ext cx="11162743" cy="67732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-2618" y="404007"/>
            <a:ext cx="972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278" y="1480228"/>
            <a:ext cx="106489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3" y="1240970"/>
            <a:ext cx="9364583" cy="47289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40672" y="328098"/>
            <a:ext cx="9220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 – POSCONSUMO </a:t>
            </a:r>
          </a:p>
        </p:txBody>
      </p:sp>
    </p:spTree>
    <p:extLst>
      <p:ext uri="{BB962C8B-B14F-4D97-AF65-F5344CB8AC3E}">
        <p14:creationId xmlns:p14="http://schemas.microsoft.com/office/powerpoint/2010/main" val="2764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FA46F-806D-40F2-AAD8-EB7328AE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0125" cy="6772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-314847" y="345222"/>
            <a:ext cx="1218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2">
                    <a:lumMod val="50000"/>
                  </a:schemeClr>
                </a:solidFill>
              </a:rPr>
              <a:t>       Legislación Residuos Peligrosos – POSCONSUMO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039" y="929997"/>
            <a:ext cx="8741184" cy="51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f6635b-f59f-440f-9d2e-f5ae66712f60">
      <UserInfo>
        <DisplayName>Albeiro Alcides Rojas Buriticá</DisplayName>
        <AccountId>1681</AccountId>
        <AccountType/>
      </UserInfo>
    </SharedWithUsers>
    <Ubicacion xmlns="ca2f1318-6a92-41bf-bbc0-1b2259fbdc74">capacitaciones</Ubicacion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9EB1F0A2F77240A34C32FB0E1188A1" ma:contentTypeVersion="3" ma:contentTypeDescription="Crear nuevo documento." ma:contentTypeScope="" ma:versionID="6ea81d5fc1a1bac4b3bc1618c285a017">
  <xsd:schema xmlns:xsd="http://www.w3.org/2001/XMLSchema" xmlns:xs="http://www.w3.org/2001/XMLSchema" xmlns:p="http://schemas.microsoft.com/office/2006/metadata/properties" xmlns:ns1="http://schemas.microsoft.com/sharepoint/v3" xmlns:ns2="ca2f1318-6a92-41bf-bbc0-1b2259fbdc74" xmlns:ns3="95f6635b-f59f-440f-9d2e-f5ae66712f60" targetNamespace="http://schemas.microsoft.com/office/2006/metadata/properties" ma:root="true" ma:fieldsID="347f7bf4e22eca5db0f35b9f40886d10" ns1:_="" ns2:_="" ns3:_="">
    <xsd:import namespace="http://schemas.microsoft.com/sharepoint/v3"/>
    <xsd:import namespace="ca2f1318-6a92-41bf-bbc0-1b2259fbdc74"/>
    <xsd:import namespace="95f6635b-f59f-440f-9d2e-f5ae66712f6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bicacion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f1318-6a92-41bf-bbc0-1b2259fbdc74" elementFormDefault="qualified">
    <xsd:import namespace="http://schemas.microsoft.com/office/2006/documentManagement/types"/>
    <xsd:import namespace="http://schemas.microsoft.com/office/infopath/2007/PartnerControls"/>
    <xsd:element name="Ubicacion" ma:index="10" ma:displayName="Ubicacion" ma:format="Dropdown" ma:internalName="Ubicacion">
      <xsd:simpleType>
        <xsd:restriction base="dms:Choice">
          <xsd:enumeration value="capacitaciones"/>
          <xsd:enumeration value="cartillas"/>
          <xsd:enumeration value="resoluciones-adopció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6635b-f59f-440f-9d2e-f5ae66712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90A23F-2BD9-4B03-B4AB-FDA2710D85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47C753-2E10-4B0F-A8A2-4A8BB46AA578}">
  <ds:schemaRefs>
    <ds:schemaRef ds:uri="6cc4027c-0dba-4532-9fb4-b8757925179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54C64B-B75E-4ED7-9F87-587BD8BF38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1282</Words>
  <Application>Microsoft Office PowerPoint</Application>
  <PresentationFormat>Personalizado</PresentationFormat>
  <Paragraphs>92</Paragraphs>
  <Slides>33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Tema de Office</vt:lpstr>
      <vt:lpstr>Imagen de pincel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Gestión RESPEL AMVA Sept 2022</dc:title>
  <dc:creator>Diego Alonso Montoya Lopez</dc:creator>
  <cp:lastModifiedBy>Henry González</cp:lastModifiedBy>
  <cp:revision>31</cp:revision>
  <dcterms:created xsi:type="dcterms:W3CDTF">2021-01-15T18:50:19Z</dcterms:created>
  <dcterms:modified xsi:type="dcterms:W3CDTF">2022-06-24T15:00:09Z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0x010100729EB1F0A2F77240A34C32FB0E1188A1</vt:lpwstr>
  </property>
</Properties>
</file>